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9"/>
  </p:notesMasterIdLst>
  <p:sldIdLst>
    <p:sldId id="256" r:id="rId5"/>
    <p:sldId id="285" r:id="rId6"/>
    <p:sldId id="287" r:id="rId7"/>
    <p:sldId id="29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94EBBB-84A7-478C-80B2-2AF88F576051}" v="6" dt="2025-09-09T12:26:07.2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10" autoAdjust="0"/>
  </p:normalViewPr>
  <p:slideViewPr>
    <p:cSldViewPr snapToGrid="0">
      <p:cViewPr varScale="1">
        <p:scale>
          <a:sx n="72" d="100"/>
          <a:sy n="72" d="100"/>
        </p:scale>
        <p:origin x="4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o, Chenyan" userId="c92a7c72-a4d5-4d57-9ea3-e882fbd95b04" providerId="ADAL" clId="{6C94EBBB-84A7-478C-80B2-2AF88F576051}"/>
    <pc:docChg chg="custSel addSld delSld modSld">
      <pc:chgData name="Guo, Chenyan" userId="c92a7c72-a4d5-4d57-9ea3-e882fbd95b04" providerId="ADAL" clId="{6C94EBBB-84A7-478C-80B2-2AF88F576051}" dt="2025-09-09T12:40:18.304" v="2410" actId="20577"/>
      <pc:docMkLst>
        <pc:docMk/>
      </pc:docMkLst>
      <pc:sldChg chg="modSp mod">
        <pc:chgData name="Guo, Chenyan" userId="c92a7c72-a4d5-4d57-9ea3-e882fbd95b04" providerId="ADAL" clId="{6C94EBBB-84A7-478C-80B2-2AF88F576051}" dt="2025-09-09T11:45:11.573" v="14" actId="20577"/>
        <pc:sldMkLst>
          <pc:docMk/>
          <pc:sldMk cId="161441392" sldId="256"/>
        </pc:sldMkLst>
        <pc:spChg chg="mod">
          <ac:chgData name="Guo, Chenyan" userId="c92a7c72-a4d5-4d57-9ea3-e882fbd95b04" providerId="ADAL" clId="{6C94EBBB-84A7-478C-80B2-2AF88F576051}" dt="2025-09-09T11:45:02.072" v="2" actId="20577"/>
          <ac:spMkLst>
            <pc:docMk/>
            <pc:sldMk cId="161441392" sldId="256"/>
            <ac:spMk id="2" creationId="{0E780425-BFA3-4F76-A3D7-DC99BE53D0EC}"/>
          </ac:spMkLst>
        </pc:spChg>
        <pc:spChg chg="mod">
          <ac:chgData name="Guo, Chenyan" userId="c92a7c72-a4d5-4d57-9ea3-e882fbd95b04" providerId="ADAL" clId="{6C94EBBB-84A7-478C-80B2-2AF88F576051}" dt="2025-09-09T11:45:11.573" v="14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Guo, Chenyan" userId="c92a7c72-a4d5-4d57-9ea3-e882fbd95b04" providerId="ADAL" clId="{6C94EBBB-84A7-478C-80B2-2AF88F576051}" dt="2025-09-09T12:07:56.500" v="1591" actId="1076"/>
        <pc:sldMkLst>
          <pc:docMk/>
          <pc:sldMk cId="2525307828" sldId="285"/>
        </pc:sldMkLst>
        <pc:spChg chg="mod">
          <ac:chgData name="Guo, Chenyan" userId="c92a7c72-a4d5-4d57-9ea3-e882fbd95b04" providerId="ADAL" clId="{6C94EBBB-84A7-478C-80B2-2AF88F576051}" dt="2025-09-09T12:07:56.500" v="1591" actId="1076"/>
          <ac:spMkLst>
            <pc:docMk/>
            <pc:sldMk cId="2525307828" sldId="285"/>
            <ac:spMk id="2" creationId="{8249CD09-6333-0053-523C-A8DAF6DA5F08}"/>
          </ac:spMkLst>
        </pc:spChg>
        <pc:spChg chg="mod">
          <ac:chgData name="Guo, Chenyan" userId="c92a7c72-a4d5-4d57-9ea3-e882fbd95b04" providerId="ADAL" clId="{6C94EBBB-84A7-478C-80B2-2AF88F576051}" dt="2025-09-09T12:07:34.884" v="1588" actId="1076"/>
          <ac:spMkLst>
            <pc:docMk/>
            <pc:sldMk cId="2525307828" sldId="285"/>
            <ac:spMk id="3" creationId="{8A7312A9-53C1-D5A9-F554-1DB3ACAC44B7}"/>
          </ac:spMkLst>
        </pc:spChg>
      </pc:sldChg>
      <pc:sldChg chg="modSp mod">
        <pc:chgData name="Guo, Chenyan" userId="c92a7c72-a4d5-4d57-9ea3-e882fbd95b04" providerId="ADAL" clId="{6C94EBBB-84A7-478C-80B2-2AF88F576051}" dt="2025-09-09T12:25:43.273" v="1817" actId="20577"/>
        <pc:sldMkLst>
          <pc:docMk/>
          <pc:sldMk cId="904701614" sldId="287"/>
        </pc:sldMkLst>
        <pc:spChg chg="mod">
          <ac:chgData name="Guo, Chenyan" userId="c92a7c72-a4d5-4d57-9ea3-e882fbd95b04" providerId="ADAL" clId="{6C94EBBB-84A7-478C-80B2-2AF88F576051}" dt="2025-09-09T12:08:36.527" v="1594" actId="14100"/>
          <ac:spMkLst>
            <pc:docMk/>
            <pc:sldMk cId="904701614" sldId="287"/>
            <ac:spMk id="2" creationId="{8249CD09-6333-0053-523C-A8DAF6DA5F08}"/>
          </ac:spMkLst>
        </pc:spChg>
        <pc:spChg chg="mod">
          <ac:chgData name="Guo, Chenyan" userId="c92a7c72-a4d5-4d57-9ea3-e882fbd95b04" providerId="ADAL" clId="{6C94EBBB-84A7-478C-80B2-2AF88F576051}" dt="2025-09-09T12:25:43.273" v="1817" actId="20577"/>
          <ac:spMkLst>
            <pc:docMk/>
            <pc:sldMk cId="904701614" sldId="287"/>
            <ac:spMk id="3" creationId="{8A7312A9-53C1-D5A9-F554-1DB3ACAC44B7}"/>
          </ac:spMkLst>
        </pc:spChg>
      </pc:sldChg>
      <pc:sldChg chg="add del">
        <pc:chgData name="Guo, Chenyan" userId="c92a7c72-a4d5-4d57-9ea3-e882fbd95b04" providerId="ADAL" clId="{6C94EBBB-84A7-478C-80B2-2AF88F576051}" dt="2025-09-09T12:26:21.096" v="1819" actId="47"/>
        <pc:sldMkLst>
          <pc:docMk/>
          <pc:sldMk cId="1498397314" sldId="289"/>
        </pc:sldMkLst>
      </pc:sldChg>
      <pc:sldChg chg="modSp add mod">
        <pc:chgData name="Guo, Chenyan" userId="c92a7c72-a4d5-4d57-9ea3-e882fbd95b04" providerId="ADAL" clId="{6C94EBBB-84A7-478C-80B2-2AF88F576051}" dt="2025-09-09T12:40:18.304" v="2410" actId="20577"/>
        <pc:sldMkLst>
          <pc:docMk/>
          <pc:sldMk cId="452788015" sldId="290"/>
        </pc:sldMkLst>
        <pc:spChg chg="mod">
          <ac:chgData name="Guo, Chenyan" userId="c92a7c72-a4d5-4d57-9ea3-e882fbd95b04" providerId="ADAL" clId="{6C94EBBB-84A7-478C-80B2-2AF88F576051}" dt="2025-09-09T12:26:45.733" v="1850" actId="20577"/>
          <ac:spMkLst>
            <pc:docMk/>
            <pc:sldMk cId="452788015" sldId="290"/>
            <ac:spMk id="2" creationId="{2A4E8231-1B47-877E-2869-61B24E65E7CC}"/>
          </ac:spMkLst>
        </pc:spChg>
        <pc:spChg chg="mod">
          <ac:chgData name="Guo, Chenyan" userId="c92a7c72-a4d5-4d57-9ea3-e882fbd95b04" providerId="ADAL" clId="{6C94EBBB-84A7-478C-80B2-2AF88F576051}" dt="2025-09-09T12:40:18.304" v="2410" actId="20577"/>
          <ac:spMkLst>
            <pc:docMk/>
            <pc:sldMk cId="452788015" sldId="290"/>
            <ac:spMk id="3" creationId="{59F55343-621B-BB67-AC92-EC82252849A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2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51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83E8B-AF99-4D06-F4FC-A57945394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ECF73D-63FC-6AAD-3D6E-C9DB707754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E5D4D5-B7C1-C39C-6E09-BC52B8CF1E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82467-94BF-23A4-7942-816EAF5505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08/18/2025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September 10, 2025</a:t>
            </a:r>
          </a:p>
          <a:p>
            <a:endParaRPr lang="en-US" dirty="0"/>
          </a:p>
          <a:p>
            <a:r>
              <a:rPr lang="en-US" dirty="0"/>
              <a:t>Chenyan Guo,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52933"/>
            <a:ext cx="10058400" cy="1000659"/>
          </a:xfrm>
        </p:spPr>
        <p:txBody>
          <a:bodyPr>
            <a:noAutofit/>
          </a:bodyPr>
          <a:lstStyle/>
          <a:p>
            <a:r>
              <a:rPr lang="en-US" sz="4400" b="1" dirty="0"/>
              <a:t>CRR Long Term Auction Solution Time and Transaction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747" y="1757778"/>
            <a:ext cx="10058400" cy="4895706"/>
          </a:xfrm>
        </p:spPr>
        <p:txBody>
          <a:bodyPr>
            <a:normAutofit fontScale="92500" lnSpcReduction="20000"/>
          </a:bodyPr>
          <a:lstStyle/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dirty="0"/>
              <a:t>ERCOT staff presented an update on the CRR system performance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The total transaction limit was hit at the most sequence 4 auction, Transaction Adjustment Period (TAP) cap was applied;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TAP implementation results in improved runtime from the peak weekday Time of Use (TOU) of 68 hours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No changes to the CRR-Account-Holder (per CRRAH) transaction limits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ERCOT is planning to bundle NPRR 1288 (</a:t>
            </a:r>
            <a:r>
              <a:rPr lang="en-US" sz="2200" i="1" dirty="0"/>
              <a:t>Remove Multiple Month Transactions in CRR Auctions</a:t>
            </a:r>
            <a:r>
              <a:rPr lang="en-US" sz="2200" dirty="0"/>
              <a:t>) and NPRR 936 (</a:t>
            </a:r>
            <a:r>
              <a:rPr lang="en-US" sz="2200" i="1" dirty="0"/>
              <a:t>CRR Account Holder Limits</a:t>
            </a:r>
            <a:r>
              <a:rPr lang="en-US" sz="2200" dirty="0"/>
              <a:t>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is expected to start working in early 2026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Implementation of the two NPRRs could occur by the end of 2026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With implementation of the two NPRRs: the bid limit will change to the counterparty level rather than the CRRAH level</a:t>
            </a:r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 NPRR 1289 </a:t>
            </a:r>
            <a:r>
              <a:rPr lang="en-US" sz="2200" i="1" dirty="0"/>
              <a:t>Option Price Report and Establish 1 MW Bid Minimum </a:t>
            </a:r>
            <a:r>
              <a:rPr lang="en-US" sz="2200" dirty="0"/>
              <a:t>has been moving in conjunction with NPP 1288</a:t>
            </a:r>
          </a:p>
          <a:p>
            <a:pPr lvl="3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Should reach the PUCT in Nov.2025 for a vote</a:t>
            </a:r>
          </a:p>
          <a:p>
            <a:pPr lvl="3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Implementation of NPRR1289 will begin after NRPP1288 and NPRR936 are completed</a:t>
            </a:r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NPRR 1292 Granular Product Type for CRR TOU  moves through the stakeholder process</a:t>
            </a:r>
            <a:endParaRPr lang="en-US" sz="1600" dirty="0"/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Other initiatives to improve CRR system performance will be discussed in the coming CMWG meetings and new associated NPRRs will be filed </a:t>
            </a:r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74026"/>
          </a:xfrm>
        </p:spPr>
        <p:txBody>
          <a:bodyPr>
            <a:normAutofit/>
          </a:bodyPr>
          <a:lstStyle/>
          <a:p>
            <a:r>
              <a:rPr lang="en-US" sz="4400" b="1" dirty="0"/>
              <a:t>Day Ahead Market PTP Activity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12568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presented updates on DAM PTP Obligation and PTP Obligation with Links to an Option (PTPLO) bid submission activity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High volumes of PTP and PTPLO submissions has led to increased optimization engine execution time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PTP submissions are steady growing since the beginning of 2023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has proposed some form of submission fee for PTPs (excluding PTPLOs)to address this concern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Reduce existing static counter party PTP obligation submission count limit could help promote timely DAM execution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ERCOT will continue to evaluate correlation of unawarded PTPs vs. execution time and analyze submission activity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will anticipate post-RTC implementation of bid fees and propose NPRR language soon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Yearly PTPLO Attestation Reminder Market Notice will go out by Sep.1, 2025 and responses will be due Oct.1, 2025</a:t>
            </a:r>
          </a:p>
          <a:p>
            <a:pPr marL="566928" lvl="3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04701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12E3AD-79F9-89A4-29C6-2EDDED053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E8231-1B47-877E-2869-61B24E65E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74026"/>
          </a:xfrm>
        </p:spPr>
        <p:txBody>
          <a:bodyPr>
            <a:normAutofit/>
          </a:bodyPr>
          <a:lstStyle/>
          <a:p>
            <a:r>
              <a:rPr lang="en-US" sz="4400" b="1" dirty="0"/>
              <a:t>TSAT Implementation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55343-621B-BB67-AC92-EC8225284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12568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provided a brief update on the TSAT implementation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TSAT calculates dynamic stability related Generic Transmission Limits (GTLs) in real time and helps operators manage GTCs under changing system conditions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Three GTCs were implemented in TSAT scenario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EASTEX and RV_RH went live on 11/5/2024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HMLTN went live on 06/04/2025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TSAT runs every ten minutes, the GTLs will be more accurately reflect system conditions</a:t>
            </a:r>
          </a:p>
          <a:p>
            <a:pPr marL="566928" lvl="3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27880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a1681294-4857-4624-8d04-edaddb44ee26}" enabled="0" method="" siteId="{a1681294-4857-4624-8d04-edaddb44ee26}" removed="1"/>
  <clbl:label id="{de49536e-9021-4e8b-a813-eda5cb0caf1c}" enabled="1" method="Privileged" siteId="{db1e96a8-a3da-442a-930b-235cac24cd5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27953</TotalTime>
  <Words>451</Words>
  <Application>Microsoft Office PowerPoint</Application>
  <PresentationFormat>Widescreen</PresentationFormat>
  <Paragraphs>38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Retrospect</vt:lpstr>
      <vt:lpstr>Congestion Management Working Group - 08/18/2025 Meeting Update</vt:lpstr>
      <vt:lpstr>CRR Long Term Auction Solution Time and Transaction Limits</vt:lpstr>
      <vt:lpstr>Day Ahead Market PTP Activity Update</vt:lpstr>
      <vt:lpstr>TSAT Implementation Updates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Guo, Chenyan</cp:lastModifiedBy>
  <cp:revision>70</cp:revision>
  <dcterms:created xsi:type="dcterms:W3CDTF">2019-09-10T19:44:15Z</dcterms:created>
  <dcterms:modified xsi:type="dcterms:W3CDTF">2025-09-09T12:40:22Z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